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73" r:id="rId4"/>
    <p:sldId id="277" r:id="rId5"/>
    <p:sldId id="276" r:id="rId6"/>
    <p:sldId id="275" r:id="rId7"/>
    <p:sldId id="278" r:id="rId8"/>
    <p:sldId id="279" r:id="rId9"/>
    <p:sldId id="259" r:id="rId10"/>
    <p:sldId id="280" r:id="rId11"/>
    <p:sldId id="282" r:id="rId12"/>
    <p:sldId id="261" r:id="rId13"/>
    <p:sldId id="283" r:id="rId14"/>
    <p:sldId id="262" r:id="rId15"/>
    <p:sldId id="285" r:id="rId16"/>
    <p:sldId id="28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B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99400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1255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8465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73018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4354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0081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4090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5404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34037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2439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5117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F77FC-51ED-7342-8FF2-97BA0AE5BFF7}" type="datetimeFigureOut">
              <a:rPr lang="en-KE" smtClean="0"/>
              <a:t>13/11/2021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66641-15AC-0548-9D47-8F14F9873EA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9457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6.png"/><Relationship Id="rId2" Type="http://schemas.openxmlformats.org/officeDocument/2006/relationships/hyperlink" Target="https://www.youtube.com/c/R4DSOnlineLearningCommunity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5.jpe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10" Type="http://schemas.openxmlformats.org/officeDocument/2006/relationships/image" Target="../media/image53.jpeg"/><Relationship Id="rId4" Type="http://schemas.openxmlformats.org/officeDocument/2006/relationships/image" Target="../media/image49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3.svg"/><Relationship Id="rId21" Type="http://schemas.openxmlformats.org/officeDocument/2006/relationships/image" Target="../media/image21.svg"/><Relationship Id="rId7" Type="http://schemas.openxmlformats.org/officeDocument/2006/relationships/image" Target="../media/image17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2.png"/><Relationship Id="rId16" Type="http://schemas.openxmlformats.org/officeDocument/2006/relationships/image" Target="../media/image2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svg"/><Relationship Id="rId5" Type="http://schemas.openxmlformats.org/officeDocument/2006/relationships/image" Target="../media/image15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51AD-A8DC-4542-895E-9D99846F1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From the bio lab to the data lab</a:t>
            </a:r>
            <a:br>
              <a:rPr lang="en-GB" dirty="0"/>
            </a:br>
            <a:r>
              <a:rPr lang="en-GB" sz="4900" i="1" dirty="0"/>
              <a:t>My journey to R coding</a:t>
            </a:r>
            <a:endParaRPr lang="en-KE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2FBE5-8336-3F43-9A0F-147441EA2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48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Martha Luka</a:t>
            </a:r>
          </a:p>
          <a:p>
            <a:r>
              <a:rPr lang="en-US" dirty="0"/>
              <a:t>13</a:t>
            </a:r>
            <a:r>
              <a:rPr lang="en-US" baseline="30000" dirty="0"/>
              <a:t>th</a:t>
            </a:r>
            <a:r>
              <a:rPr lang="en-US" dirty="0"/>
              <a:t> Nov 2021</a:t>
            </a:r>
            <a:endParaRPr lang="en-GB" dirty="0"/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94423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8EC8-7880-A749-9666-B2C08C95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Visualisations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17F11-0C51-994A-BB06-75A456DE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348413" cy="4486275"/>
          </a:xfrm>
        </p:spPr>
        <p:txBody>
          <a:bodyPr>
            <a:normAutofit fontScale="92500" lnSpcReduction="20000"/>
          </a:bodyPr>
          <a:lstStyle/>
          <a:p>
            <a:r>
              <a:rPr lang="en-KE" dirty="0"/>
              <a:t>My route into R programming</a:t>
            </a:r>
          </a:p>
          <a:p>
            <a:pPr lvl="1"/>
            <a:r>
              <a:rPr lang="en-GB" dirty="0" err="1"/>
              <a:t>ggplot</a:t>
            </a:r>
            <a:endParaRPr lang="en-GB" dirty="0"/>
          </a:p>
          <a:p>
            <a:r>
              <a:rPr lang="en-KE" dirty="0"/>
              <a:t>Barely understood what my lines of code did</a:t>
            </a:r>
          </a:p>
          <a:p>
            <a:pPr lvl="1"/>
            <a:r>
              <a:rPr lang="en-GB" dirty="0"/>
              <a:t>D</a:t>
            </a:r>
            <a:r>
              <a:rPr lang="en-KE" dirty="0"/>
              <a:t>ate</a:t>
            </a:r>
          </a:p>
          <a:p>
            <a:pPr lvl="1"/>
            <a:r>
              <a:rPr lang="en-GB" dirty="0"/>
              <a:t>S</a:t>
            </a:r>
            <a:r>
              <a:rPr lang="en-KE" dirty="0"/>
              <a:t>orting data</a:t>
            </a:r>
          </a:p>
          <a:p>
            <a:r>
              <a:rPr lang="en-KE" dirty="0"/>
              <a:t>Copy and paste</a:t>
            </a:r>
          </a:p>
          <a:p>
            <a:r>
              <a:rPr lang="en-KE" dirty="0"/>
              <a:t>Excitement of transforming data into plots through code, and colours!</a:t>
            </a:r>
          </a:p>
          <a:p>
            <a:endParaRPr lang="en-KE" dirty="0"/>
          </a:p>
          <a:p>
            <a:endParaRPr lang="en-KE" dirty="0"/>
          </a:p>
          <a:p>
            <a:pPr marL="0" indent="0">
              <a:buNone/>
            </a:pPr>
            <a:r>
              <a:rPr lang="en-KE" i="1" dirty="0"/>
              <a:t>If it works, don’t touch it… </a:t>
            </a:r>
          </a:p>
          <a:p>
            <a:endParaRPr lang="en-KE" dirty="0"/>
          </a:p>
          <a:p>
            <a:endParaRPr lang="en-KE" dirty="0"/>
          </a:p>
        </p:txBody>
      </p:sp>
      <p:pic>
        <p:nvPicPr>
          <p:cNvPr id="6146" name="Picture 2" descr="The temporal occurrence and infection patterns of HRV. A, The temporal occurrence of all HRV genotypes across the 1-year study period. B, Individual infection patterns across the 1-year period. The individuals are ordered by date of first HRV infection. C, Number of days to a subsequent HRV case for individuals who were re-infected during the study period. All individual first infections are dated day 0. The individuals are ordered by number of HRV-positive samples, with the individual with the most positive samples appearing at the bottom. Abbreviation: HRV, human rhinovirus.">
            <a:extLst>
              <a:ext uri="{FF2B5EF4-FFF2-40B4-BE49-F238E27FC236}">
                <a16:creationId xmlns:a16="http://schemas.microsoft.com/office/drawing/2014/main" id="{14D955FA-D6E2-4C47-A05C-55D9F04D9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521" y="365125"/>
            <a:ext cx="3604829" cy="376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ilk Plus Plus - Home | Facebook">
            <a:extLst>
              <a:ext uri="{FF2B5EF4-FFF2-40B4-BE49-F238E27FC236}">
                <a16:creationId xmlns:a16="http://schemas.microsoft.com/office/drawing/2014/main" id="{D4B3746C-0B04-5245-895F-B9A45A52F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1" b="12947"/>
          <a:stretch/>
        </p:blipFill>
        <p:spPr bwMode="auto">
          <a:xfrm>
            <a:off x="8713185" y="4333994"/>
            <a:ext cx="2857500" cy="2358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41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8648-C9CE-B944-9807-9A3F0BB5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79270"/>
          </a:xfrm>
        </p:spPr>
        <p:txBody>
          <a:bodyPr/>
          <a:lstStyle/>
          <a:p>
            <a:r>
              <a:rPr lang="en-KE" dirty="0"/>
              <a:t>Education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51F7D1-CB1B-4741-B329-087E08C54CE6}"/>
              </a:ext>
            </a:extLst>
          </p:cNvPr>
          <p:cNvGrpSpPr/>
          <p:nvPr/>
        </p:nvGrpSpPr>
        <p:grpSpPr>
          <a:xfrm>
            <a:off x="4924490" y="2784569"/>
            <a:ext cx="6915241" cy="3708306"/>
            <a:chOff x="1335505" y="1483495"/>
            <a:chExt cx="9723111" cy="47133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58A3E0-B9DD-334A-8CFC-2D5F456E9C5B}"/>
                </a:ext>
              </a:extLst>
            </p:cNvPr>
            <p:cNvSpPr txBox="1"/>
            <p:nvPr/>
          </p:nvSpPr>
          <p:spPr>
            <a:xfrm>
              <a:off x="1448111" y="4416925"/>
              <a:ext cx="2590035" cy="1779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KE" sz="1600" i="1" dirty="0">
                  <a:solidFill>
                    <a:schemeClr val="bg2">
                      <a:lumMod val="75000"/>
                    </a:schemeClr>
                  </a:solidFill>
                </a:rPr>
                <a:t>BSc. Medical Laboratory Science and Technology, </a:t>
              </a:r>
            </a:p>
            <a:p>
              <a:pPr>
                <a:spcAft>
                  <a:spcPts val="600"/>
                </a:spcAft>
              </a:pPr>
              <a:r>
                <a:rPr lang="en-KE" sz="1600" dirty="0">
                  <a:solidFill>
                    <a:schemeClr val="bg2">
                      <a:lumMod val="75000"/>
                    </a:schemeClr>
                  </a:solidFill>
                </a:rPr>
                <a:t>University of Nairobi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E66EB8-1D92-6547-B24A-30211A6769BC}"/>
                </a:ext>
              </a:extLst>
            </p:cNvPr>
            <p:cNvSpPr txBox="1"/>
            <p:nvPr/>
          </p:nvSpPr>
          <p:spPr>
            <a:xfrm>
              <a:off x="4381999" y="1483495"/>
              <a:ext cx="2590035" cy="1466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KE" sz="1600" i="1" dirty="0">
                  <a:solidFill>
                    <a:schemeClr val="bg2">
                      <a:lumMod val="75000"/>
                    </a:schemeClr>
                  </a:solidFill>
                </a:rPr>
                <a:t>PgD. Health Research Methods, </a:t>
              </a:r>
            </a:p>
            <a:p>
              <a:pPr>
                <a:spcAft>
                  <a:spcPts val="600"/>
                </a:spcAft>
              </a:pPr>
              <a:r>
                <a:rPr lang="en-KE" sz="1600" dirty="0">
                  <a:solidFill>
                    <a:schemeClr val="bg2">
                      <a:lumMod val="75000"/>
                    </a:schemeClr>
                  </a:solidFill>
                </a:rPr>
                <a:t>Pwani University/KWTRP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42F052-FBF8-B44A-AF52-314540DC0A93}"/>
                </a:ext>
              </a:extLst>
            </p:cNvPr>
            <p:cNvSpPr txBox="1"/>
            <p:nvPr/>
          </p:nvSpPr>
          <p:spPr>
            <a:xfrm>
              <a:off x="7744425" y="4490330"/>
              <a:ext cx="2590035" cy="1466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KE" sz="1600" b="1" i="1" dirty="0"/>
                <a:t>MSc. Bioinformatics, </a:t>
              </a:r>
            </a:p>
            <a:p>
              <a:pPr>
                <a:spcAft>
                  <a:spcPts val="600"/>
                </a:spcAft>
              </a:pPr>
              <a:r>
                <a:rPr lang="en-KE" sz="1600" b="1" dirty="0"/>
                <a:t>Pwani University/KWTRP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2C748B-68E9-2240-8320-A6D0C0845737}"/>
                </a:ext>
              </a:extLst>
            </p:cNvPr>
            <p:cNvGrpSpPr/>
            <p:nvPr/>
          </p:nvGrpSpPr>
          <p:grpSpPr>
            <a:xfrm>
              <a:off x="1335505" y="2872693"/>
              <a:ext cx="9348537" cy="1527354"/>
              <a:chOff x="1648326" y="3246169"/>
              <a:chExt cx="9023685" cy="114470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465F225-41DD-BF41-9C9D-AFFDD3EE381B}"/>
                  </a:ext>
                </a:extLst>
              </p:cNvPr>
              <p:cNvGrpSpPr/>
              <p:nvPr/>
            </p:nvGrpSpPr>
            <p:grpSpPr>
              <a:xfrm>
                <a:off x="1648326" y="3633537"/>
                <a:ext cx="9023685" cy="417193"/>
                <a:chOff x="1648326" y="3633537"/>
                <a:chExt cx="9023685" cy="417193"/>
              </a:xfrm>
            </p:grpSpPr>
            <p:sp>
              <p:nvSpPr>
                <p:cNvPr id="4" name="Chevron 3">
                  <a:extLst>
                    <a:ext uri="{FF2B5EF4-FFF2-40B4-BE49-F238E27FC236}">
                      <a16:creationId xmlns:a16="http://schemas.microsoft.com/office/drawing/2014/main" id="{DCC97939-EC15-A24A-8D26-78DD9E820E1A}"/>
                    </a:ext>
                  </a:extLst>
                </p:cNvPr>
                <p:cNvSpPr/>
                <p:nvPr/>
              </p:nvSpPr>
              <p:spPr>
                <a:xfrm>
                  <a:off x="1648326" y="3633537"/>
                  <a:ext cx="9023685" cy="360947"/>
                </a:xfrm>
                <a:prstGeom prst="chevron">
                  <a:avLst/>
                </a:prstGeom>
                <a:gradFill flip="none" rotWithShape="1">
                  <a:gsLst>
                    <a:gs pos="0">
                      <a:srgbClr val="7030A0">
                        <a:tint val="66000"/>
                        <a:satMod val="160000"/>
                      </a:srgbClr>
                    </a:gs>
                    <a:gs pos="50000">
                      <a:srgbClr val="7030A0">
                        <a:tint val="44500"/>
                        <a:satMod val="160000"/>
                      </a:srgbClr>
                    </a:gs>
                    <a:gs pos="100000">
                      <a:srgbClr val="7030A0">
                        <a:tint val="23500"/>
                        <a:satMod val="160000"/>
                      </a:srgbClr>
                    </a:gs>
                  </a:gsLst>
                  <a:lin ang="10800000" scaled="1"/>
                  <a:tileRect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KE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1EC2549-5EA4-AC45-BE9A-67B0C306A032}"/>
                    </a:ext>
                  </a:extLst>
                </p:cNvPr>
                <p:cNvSpPr txBox="1"/>
                <p:nvPr/>
              </p:nvSpPr>
              <p:spPr>
                <a:xfrm>
                  <a:off x="2380111" y="3663103"/>
                  <a:ext cx="1018433" cy="2768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KE" i="1" dirty="0">
                      <a:solidFill>
                        <a:schemeClr val="bg2">
                          <a:lumMod val="75000"/>
                        </a:schemeClr>
                      </a:solidFill>
                    </a:rPr>
                    <a:t>D</a:t>
                  </a:r>
                  <a:r>
                    <a:rPr lang="en-GB" i="1" dirty="0">
                      <a:solidFill>
                        <a:schemeClr val="bg2">
                          <a:lumMod val="75000"/>
                        </a:schemeClr>
                      </a:solidFill>
                    </a:rPr>
                    <a:t>e</a:t>
                  </a:r>
                  <a:r>
                    <a:rPr lang="en-KE" i="1" dirty="0">
                      <a:solidFill>
                        <a:schemeClr val="bg2">
                          <a:lumMod val="75000"/>
                        </a:schemeClr>
                      </a:solidFill>
                    </a:rPr>
                    <a:t>c 2016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0B88256-4332-6A4F-ABF0-8A2608AAAB54}"/>
                    </a:ext>
                  </a:extLst>
                </p:cNvPr>
                <p:cNvSpPr txBox="1"/>
                <p:nvPr/>
              </p:nvSpPr>
              <p:spPr>
                <a:xfrm>
                  <a:off x="5222088" y="3663102"/>
                  <a:ext cx="1038548" cy="2768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>
                      <a:solidFill>
                        <a:schemeClr val="bg2">
                          <a:lumMod val="75000"/>
                        </a:schemeClr>
                      </a:solidFill>
                    </a:rPr>
                    <a:t>Aug 2018</a:t>
                  </a:r>
                  <a:endParaRPr lang="en-KE" i="1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BA146A6-08B8-1547-9080-B60AACCB0482}"/>
                    </a:ext>
                  </a:extLst>
                </p:cNvPr>
                <p:cNvSpPr txBox="1"/>
                <p:nvPr/>
              </p:nvSpPr>
              <p:spPr>
                <a:xfrm>
                  <a:off x="8338094" y="3681398"/>
                  <a:ext cx="10550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KE" i="1" dirty="0"/>
                    <a:t>D</a:t>
                  </a:r>
                  <a:r>
                    <a:rPr lang="en-GB" i="1" dirty="0"/>
                    <a:t>e</a:t>
                  </a:r>
                  <a:r>
                    <a:rPr lang="en-KE" i="1" dirty="0"/>
                    <a:t>c 2020</a:t>
                  </a:r>
                </a:p>
              </p:txBody>
            </p:sp>
          </p:grp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8076F10-7F4E-A94C-96C4-D717822671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7659" y="3996364"/>
                <a:ext cx="1" cy="38736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77E0557-3994-5847-985B-A527F1E30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0056" y="3246169"/>
                <a:ext cx="0" cy="3873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2E5E470-8C07-8848-8BD5-2711FC807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5642" y="4003502"/>
                <a:ext cx="0" cy="38736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1" name="Graphic 20" descr="Graduation cap">
              <a:extLst>
                <a:ext uri="{FF2B5EF4-FFF2-40B4-BE49-F238E27FC236}">
                  <a16:creationId xmlns:a16="http://schemas.microsoft.com/office/drawing/2014/main" id="{EC956BB4-09EA-1547-A8B5-D534EEBF6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85662" y="4502227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Graduation cap">
              <a:extLst>
                <a:ext uri="{FF2B5EF4-FFF2-40B4-BE49-F238E27FC236}">
                  <a16:creationId xmlns:a16="http://schemas.microsoft.com/office/drawing/2014/main" id="{44C53E8F-C3B8-004B-838E-5E40D739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44216" y="4299205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Graduation cap">
              <a:extLst>
                <a:ext uri="{FF2B5EF4-FFF2-40B4-BE49-F238E27FC236}">
                  <a16:creationId xmlns:a16="http://schemas.microsoft.com/office/drawing/2014/main" id="{6D8EFDDF-EB0F-B547-985F-4454866C4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30024" y="1616388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0109130-9D9F-1E41-B58C-2E00F57B9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4395"/>
            <a:ext cx="4572221" cy="4532568"/>
          </a:xfrm>
        </p:spPr>
        <p:txBody>
          <a:bodyPr/>
          <a:lstStyle/>
          <a:p>
            <a:r>
              <a:rPr lang="en-KE" dirty="0"/>
              <a:t>It was fascinating!</a:t>
            </a:r>
          </a:p>
          <a:p>
            <a:r>
              <a:rPr lang="en-KE" dirty="0"/>
              <a:t>A prof who didn’t shy away from compliments</a:t>
            </a:r>
          </a:p>
          <a:p>
            <a:r>
              <a:rPr lang="en-GB" dirty="0"/>
              <a:t>I</a:t>
            </a:r>
            <a:r>
              <a:rPr lang="en-KE" dirty="0"/>
              <a:t>nterest in data (after the lab)</a:t>
            </a:r>
          </a:p>
        </p:txBody>
      </p:sp>
    </p:spTree>
    <p:extLst>
      <p:ext uri="{BB962C8B-B14F-4D97-AF65-F5344CB8AC3E}">
        <p14:creationId xmlns:p14="http://schemas.microsoft.com/office/powerpoint/2010/main" val="229728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BB75-5ED1-2C4B-A5AF-4CF2DD8B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2814-DE96-384A-85F6-DF19CA7F0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2688" cy="4351338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KE" dirty="0"/>
              <a:t>sc Bioinformatics</a:t>
            </a:r>
          </a:p>
          <a:p>
            <a:r>
              <a:rPr lang="en-KE" dirty="0"/>
              <a:t>The concept of programming</a:t>
            </a:r>
          </a:p>
          <a:p>
            <a:r>
              <a:rPr lang="en-KE" dirty="0"/>
              <a:t>Translating my language to computer language</a:t>
            </a:r>
          </a:p>
          <a:p>
            <a:r>
              <a:rPr lang="en-KE" dirty="0"/>
              <a:t>Then it all began to make sense (sometimes it still doesn’t)</a:t>
            </a:r>
          </a:p>
          <a:p>
            <a:r>
              <a:rPr lang="en-KE" dirty="0"/>
              <a:t>RLadies Nairobi &amp; R </a:t>
            </a:r>
            <a:r>
              <a:rPr lang="en-GB" dirty="0"/>
              <a:t>c</a:t>
            </a:r>
            <a:r>
              <a:rPr lang="en-KE" dirty="0"/>
              <a:t>ommunity openly sharing code</a:t>
            </a:r>
          </a:p>
          <a:p>
            <a:endParaRPr lang="en-KE" dirty="0"/>
          </a:p>
          <a:p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796981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BB75-5ED1-2C4B-A5AF-4CF2DD8B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2814-DE96-384A-85F6-DF19CA7F0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2688" cy="4351338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KE" dirty="0"/>
              <a:t>sc Bioinformatics</a:t>
            </a:r>
          </a:p>
          <a:p>
            <a:r>
              <a:rPr lang="en-KE" dirty="0"/>
              <a:t>The concept of programming</a:t>
            </a:r>
          </a:p>
          <a:p>
            <a:r>
              <a:rPr lang="en-KE" dirty="0"/>
              <a:t>Translating my language to computer language</a:t>
            </a:r>
          </a:p>
          <a:p>
            <a:r>
              <a:rPr lang="en-KE" dirty="0"/>
              <a:t>Then it all began to make sense (sometimes it still doesn’t)</a:t>
            </a:r>
          </a:p>
          <a:p>
            <a:r>
              <a:rPr lang="en-KE" dirty="0"/>
              <a:t>RLadies Nairobi &amp; R </a:t>
            </a:r>
            <a:r>
              <a:rPr lang="en-GB" dirty="0"/>
              <a:t>c</a:t>
            </a:r>
            <a:r>
              <a:rPr lang="en-KE" dirty="0"/>
              <a:t>ommunity openly sharing code</a:t>
            </a:r>
          </a:p>
          <a:p>
            <a:endParaRPr lang="en-KE" dirty="0"/>
          </a:p>
          <a:p>
            <a:endParaRPr lang="en-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31728-12B8-EB4E-82FE-8997A4CD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713" y="1118373"/>
            <a:ext cx="4129087" cy="1908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CE60F-6632-B041-8413-37678753D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1" t="6577"/>
          <a:stretch/>
        </p:blipFill>
        <p:spPr>
          <a:xfrm>
            <a:off x="8001000" y="3208273"/>
            <a:ext cx="3028714" cy="296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7F57F7-24A0-C143-AC24-DA8ACB4055E8}"/>
              </a:ext>
            </a:extLst>
          </p:cNvPr>
          <p:cNvSpPr txBox="1"/>
          <p:nvPr/>
        </p:nvSpPr>
        <p:spPr>
          <a:xfrm>
            <a:off x="8972550" y="6357938"/>
            <a:ext cx="269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i="1" dirty="0"/>
              <a:t>..more cool visualizations…</a:t>
            </a:r>
          </a:p>
        </p:txBody>
      </p:sp>
      <p:pic>
        <p:nvPicPr>
          <p:cNvPr id="9" name="Graphic 8" descr="Moustache face with no fill">
            <a:extLst>
              <a:ext uri="{FF2B5EF4-FFF2-40B4-BE49-F238E27FC236}">
                <a16:creationId xmlns:a16="http://schemas.microsoft.com/office/drawing/2014/main" id="{8DA516BA-A0BF-FA45-A498-605B87294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4454" y="6343650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4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25850-B72A-5F4B-83C1-FFDA13CA5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5168"/>
            <a:ext cx="10515600" cy="573179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KE" sz="3200" dirty="0"/>
              <a:t>New challenges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KE" dirty="0"/>
              <a:t>More to research than just visualizations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KE" dirty="0"/>
              <a:t>Quantitative data analysis, statistical models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KE" dirty="0"/>
              <a:t>Shiny dashboards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KE" dirty="0"/>
              <a:t>Statistics and math…  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KE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KE" dirty="0"/>
              <a:t>To my rescue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KE" dirty="0"/>
              <a:t>R</a:t>
            </a:r>
            <a:r>
              <a:rPr lang="en-GB" dirty="0"/>
              <a:t>L</a:t>
            </a:r>
            <a:r>
              <a:rPr lang="en-KE" dirty="0"/>
              <a:t>adies Nairobi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KE" dirty="0"/>
              <a:t>R4DS YT channel </a:t>
            </a:r>
            <a:r>
              <a:rPr lang="en-GB" sz="1400" i="1" dirty="0">
                <a:hlinkClick r:id="rId2"/>
              </a:rPr>
              <a:t>https://www.youtube.com/c/R4DSOnlineLearningCommunity/</a:t>
            </a:r>
            <a:endParaRPr lang="en-GB" sz="1400" i="1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KE" dirty="0"/>
              <a:t>R4DS </a:t>
            </a:r>
            <a:r>
              <a:rPr lang="en-GB" i="1" dirty="0"/>
              <a:t>book clubs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GB" i="1" dirty="0"/>
              <a:t>#</a:t>
            </a:r>
            <a:r>
              <a:rPr lang="en-GB" i="1" dirty="0" err="1"/>
              <a:t>TidyTuesday</a:t>
            </a:r>
            <a:r>
              <a:rPr lang="en-GB" i="1" dirty="0"/>
              <a:t> #30DayMapChallenge</a:t>
            </a:r>
            <a:endParaRPr lang="en-KE" i="1" dirty="0"/>
          </a:p>
          <a:p>
            <a:endParaRPr lang="en-KE" dirty="0"/>
          </a:p>
        </p:txBody>
      </p:sp>
      <p:pic>
        <p:nvPicPr>
          <p:cNvPr id="6" name="Graphic 5" descr="Surprised face with no fill">
            <a:extLst>
              <a:ext uri="{FF2B5EF4-FFF2-40B4-BE49-F238E27FC236}">
                <a16:creationId xmlns:a16="http://schemas.microsoft.com/office/drawing/2014/main" id="{155E8126-44E6-484D-B2F8-96DDE65F9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5558" y="1366585"/>
            <a:ext cx="914400" cy="914400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7423CEE-FF84-B045-8538-DF53066F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617" y="5343152"/>
            <a:ext cx="1203157" cy="120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FA60D0F9-65A3-2E4C-87FC-CDE550B7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021" y="38099"/>
            <a:ext cx="2497826" cy="91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GitHub - rladies/meetup-presentations_lancaster: A place to store the  slides and materials from R-Ladies Lancaster meetups.">
            <a:extLst>
              <a:ext uri="{FF2B5EF4-FFF2-40B4-BE49-F238E27FC236}">
                <a16:creationId xmlns:a16="http://schemas.microsoft.com/office/drawing/2014/main" id="{6AAB0FCF-8C12-6345-A0F8-DDC2DE94F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219" y="4533024"/>
            <a:ext cx="1819781" cy="60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136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5D0C-4A64-7C40-8406-9E26205E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7D4D0-282E-5A43-BBDE-95F91286A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KE" dirty="0"/>
              <a:t>A wealth of tools (packages) to make life easier </a:t>
            </a:r>
          </a:p>
          <a:p>
            <a:pPr lvl="1"/>
            <a:r>
              <a:rPr lang="en-KE" dirty="0"/>
              <a:t>Handle different file systems xml, fasta and vcf for biologists.</a:t>
            </a:r>
          </a:p>
          <a:p>
            <a:pPr lvl="1"/>
            <a:r>
              <a:rPr lang="en-GB" dirty="0"/>
              <a:t>G</a:t>
            </a:r>
            <a:r>
              <a:rPr lang="en-KE" dirty="0"/>
              <a:t>eospatial maps.</a:t>
            </a:r>
          </a:p>
          <a:p>
            <a:r>
              <a:rPr lang="en-KE" dirty="0"/>
              <a:t>And when it gets tough, packages to unwind (R</a:t>
            </a:r>
            <a:r>
              <a:rPr lang="en-GB" dirty="0"/>
              <a:t>K</a:t>
            </a:r>
            <a:r>
              <a:rPr lang="en-KE" dirty="0"/>
              <a:t>enya memes, dadjokes)</a:t>
            </a:r>
          </a:p>
          <a:p>
            <a:r>
              <a:rPr lang="en-GB" dirty="0" err="1"/>
              <a:t>RCommunity</a:t>
            </a:r>
            <a:r>
              <a:rPr lang="en-KE" dirty="0"/>
              <a:t> </a:t>
            </a:r>
          </a:p>
          <a:p>
            <a:r>
              <a:rPr lang="en-KE" dirty="0"/>
              <a:t>R working hard to become a one-stop shop</a:t>
            </a:r>
          </a:p>
        </p:txBody>
      </p:sp>
    </p:spTree>
    <p:extLst>
      <p:ext uri="{BB962C8B-B14F-4D97-AF65-F5344CB8AC3E}">
        <p14:creationId xmlns:p14="http://schemas.microsoft.com/office/powerpoint/2010/main" val="387160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701C-756B-F245-9120-A60E5FD9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What did it take?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E1CCB-9F8D-7742-ADD1-F99D815D3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99"/>
          <a:stretch/>
        </p:blipFill>
        <p:spPr>
          <a:xfrm>
            <a:off x="5058438" y="4229312"/>
            <a:ext cx="2712401" cy="2023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1439C0-2B8C-2B4A-A71E-2C8DD52A6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2" y="1494352"/>
            <a:ext cx="2744895" cy="2426488"/>
          </a:xfrm>
          <a:prstGeom prst="rect">
            <a:avLst/>
          </a:prstGeom>
        </p:spPr>
      </p:pic>
      <p:pic>
        <p:nvPicPr>
          <p:cNvPr id="10" name="Graphic 9" descr="Clapping hands">
            <a:extLst>
              <a:ext uri="{FF2B5EF4-FFF2-40B4-BE49-F238E27FC236}">
                <a16:creationId xmlns:a16="http://schemas.microsoft.com/office/drawing/2014/main" id="{CC11AEF2-7458-1042-BB44-6209E121A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1824" y="4419686"/>
            <a:ext cx="1545303" cy="1545303"/>
          </a:xfrm>
          <a:prstGeom prst="rect">
            <a:avLst/>
          </a:prstGeom>
        </p:spPr>
      </p:pic>
      <p:pic>
        <p:nvPicPr>
          <p:cNvPr id="12" name="Graphic 11" descr="Cheers">
            <a:extLst>
              <a:ext uri="{FF2B5EF4-FFF2-40B4-BE49-F238E27FC236}">
                <a16:creationId xmlns:a16="http://schemas.microsoft.com/office/drawing/2014/main" id="{402A971D-DA34-C841-AEF6-90FD40C56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6275" y="1287337"/>
            <a:ext cx="2023312" cy="2023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E1FEE-2A07-D047-B112-A3A3160A1A74}"/>
              </a:ext>
            </a:extLst>
          </p:cNvPr>
          <p:cNvSpPr txBox="1"/>
          <p:nvPr/>
        </p:nvSpPr>
        <p:spPr>
          <a:xfrm>
            <a:off x="5896658" y="6260994"/>
            <a:ext cx="1055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sz="2000" i="1" dirty="0"/>
              <a:t>Training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90B5E-9E6D-434F-87DF-92CC05A2B906}"/>
              </a:ext>
            </a:extLst>
          </p:cNvPr>
          <p:cNvSpPr txBox="1"/>
          <p:nvPr/>
        </p:nvSpPr>
        <p:spPr>
          <a:xfrm>
            <a:off x="1146159" y="3956870"/>
            <a:ext cx="2521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sz="2000" i="1" dirty="0"/>
              <a:t>Real-world 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8F89B-9A48-FB4A-A961-DA7CE2AB8960}"/>
              </a:ext>
            </a:extLst>
          </p:cNvPr>
          <p:cNvSpPr txBox="1"/>
          <p:nvPr/>
        </p:nvSpPr>
        <p:spPr>
          <a:xfrm>
            <a:off x="6127258" y="3345288"/>
            <a:ext cx="4412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sz="2000" i="1" dirty="0"/>
              <a:t>A supportive community - R</a:t>
            </a:r>
            <a:r>
              <a:rPr lang="en-GB" sz="2000" i="1" dirty="0"/>
              <a:t>L</a:t>
            </a:r>
            <a:r>
              <a:rPr lang="en-KE" sz="2000" i="1"/>
              <a:t>adies</a:t>
            </a:r>
            <a:r>
              <a:rPr lang="en-KE" sz="2000" i="1" dirty="0"/>
              <a:t>, R4DS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C6EE6-DB51-6C48-9299-7907ABA336FF}"/>
              </a:ext>
            </a:extLst>
          </p:cNvPr>
          <p:cNvSpPr txBox="1"/>
          <p:nvPr/>
        </p:nvSpPr>
        <p:spPr>
          <a:xfrm>
            <a:off x="9367339" y="6260994"/>
            <a:ext cx="1973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sz="2000" i="1" dirty="0"/>
              <a:t>Cheerleaders too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0D8E6-439D-D44B-859B-BBF917D37622}"/>
              </a:ext>
            </a:extLst>
          </p:cNvPr>
          <p:cNvSpPr txBox="1"/>
          <p:nvPr/>
        </p:nvSpPr>
        <p:spPr>
          <a:xfrm>
            <a:off x="1998553" y="6260994"/>
            <a:ext cx="1184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sz="2000" i="1" dirty="0"/>
              <a:t>Self-drive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BF8C5FE-98B6-AF4E-B5A6-4F922899F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424" y="2029386"/>
            <a:ext cx="872136" cy="87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Hub - rladies/meetup-presentations_lancaster: A place to store the  slides and materials from R-Ladies Lancaster meetups.">
            <a:extLst>
              <a:ext uri="{FF2B5EF4-FFF2-40B4-BE49-F238E27FC236}">
                <a16:creationId xmlns:a16="http://schemas.microsoft.com/office/drawing/2014/main" id="{4CBFD20A-5113-104B-BE4D-2066F914B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424" y="1266718"/>
            <a:ext cx="1819781" cy="60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shing Uphill Images, Stock Photos &amp;amp; Vectors | Shutterstock">
            <a:extLst>
              <a:ext uri="{FF2B5EF4-FFF2-40B4-BE49-F238E27FC236}">
                <a16:creationId xmlns:a16="http://schemas.microsoft.com/office/drawing/2014/main" id="{9FC9B6A2-DBB4-0947-8C28-84801580E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0" r="7108" b="8210"/>
          <a:stretch/>
        </p:blipFill>
        <p:spPr bwMode="auto">
          <a:xfrm>
            <a:off x="1556083" y="4470168"/>
            <a:ext cx="1950810" cy="176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75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CE6DD-94BC-B34B-9084-EFC62DE48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8779"/>
            <a:ext cx="10515600" cy="5118184"/>
          </a:xfrm>
        </p:spPr>
        <p:txBody>
          <a:bodyPr/>
          <a:lstStyle/>
          <a:p>
            <a:pPr marL="0" indent="0" algn="ctr">
              <a:buNone/>
            </a:pPr>
            <a:endParaRPr lang="en-KE" dirty="0"/>
          </a:p>
          <a:p>
            <a:pPr marL="0" indent="0" algn="ctr">
              <a:buNone/>
            </a:pPr>
            <a:endParaRPr lang="en-KE" sz="4400" dirty="0"/>
          </a:p>
          <a:p>
            <a:pPr marL="0" indent="0" algn="ctr">
              <a:buNone/>
            </a:pPr>
            <a:endParaRPr lang="en-KE" sz="4400" dirty="0"/>
          </a:p>
          <a:p>
            <a:pPr marL="0" indent="0" algn="ctr">
              <a:buNone/>
            </a:pPr>
            <a:r>
              <a:rPr lang="en-KE" sz="7200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2619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9C36A-F4CF-9A47-ABAC-AFF1C01D4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680" r="13334"/>
          <a:stretch/>
        </p:blipFill>
        <p:spPr>
          <a:xfrm>
            <a:off x="890334" y="1532017"/>
            <a:ext cx="7139241" cy="4256414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FB5D7AF-C0E7-224F-A6AF-53CC87891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86" y="5828345"/>
            <a:ext cx="836860" cy="83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dical Research Council | jobs.ac.uk">
            <a:extLst>
              <a:ext uri="{FF2B5EF4-FFF2-40B4-BE49-F238E27FC236}">
                <a16:creationId xmlns:a16="http://schemas.microsoft.com/office/drawing/2014/main" id="{28C882F5-08F5-904D-BF4E-8CA8FB163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b="7745"/>
          <a:stretch/>
        </p:blipFill>
        <p:spPr bwMode="auto">
          <a:xfrm>
            <a:off x="4216539" y="5865634"/>
            <a:ext cx="1642311" cy="69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3E1C94-94E5-8B46-BCDB-CE8100F36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0" t="10429" r="8240" b="22865"/>
          <a:stretch/>
        </p:blipFill>
        <p:spPr bwMode="auto">
          <a:xfrm>
            <a:off x="8843211" y="1944157"/>
            <a:ext cx="2659819" cy="73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PS study">
            <a:extLst>
              <a:ext uri="{FF2B5EF4-FFF2-40B4-BE49-F238E27FC236}">
                <a16:creationId xmlns:a16="http://schemas.microsoft.com/office/drawing/2014/main" id="{A7E02E6D-69DA-2144-9F1D-BA90C74CB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3211" y="3123548"/>
            <a:ext cx="2550694" cy="28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CA4D2E6-84F0-A64E-81B1-1B51CF097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295" y="4843312"/>
            <a:ext cx="1756608" cy="6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632E012-9128-6642-B851-9C3B3929E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7" t="28867" r="12883" b="27230"/>
          <a:stretch/>
        </p:blipFill>
        <p:spPr bwMode="auto">
          <a:xfrm>
            <a:off x="8952336" y="3969275"/>
            <a:ext cx="2550694" cy="58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2D913D-8793-F14A-AFA9-C484F2F04563}"/>
              </a:ext>
            </a:extLst>
          </p:cNvPr>
          <p:cNvSpPr txBox="1"/>
          <p:nvPr/>
        </p:nvSpPr>
        <p:spPr>
          <a:xfrm>
            <a:off x="1708883" y="6092648"/>
            <a:ext cx="1021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sz="2000" dirty="0"/>
              <a:t>Funders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D2E73-AEA5-9749-A1EE-F2C085942063}"/>
              </a:ext>
            </a:extLst>
          </p:cNvPr>
          <p:cNvSpPr txBox="1"/>
          <p:nvPr/>
        </p:nvSpPr>
        <p:spPr>
          <a:xfrm>
            <a:off x="9169124" y="6446779"/>
            <a:ext cx="2817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https://africo19.wordpress.com</a:t>
            </a:r>
            <a:endParaRPr lang="en-KE" sz="16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4C5F9-4233-9A45-ADAD-FD7B7E92EAC3}"/>
              </a:ext>
            </a:extLst>
          </p:cNvPr>
          <p:cNvSpPr txBox="1"/>
          <p:nvPr/>
        </p:nvSpPr>
        <p:spPr>
          <a:xfrm>
            <a:off x="890334" y="611225"/>
            <a:ext cx="2658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4400" dirty="0">
                <a:latin typeface="+mj-lt"/>
              </a:rPr>
              <a:t>What I do</a:t>
            </a:r>
          </a:p>
        </p:txBody>
      </p:sp>
    </p:spTree>
    <p:extLst>
      <p:ext uri="{BB962C8B-B14F-4D97-AF65-F5344CB8AC3E}">
        <p14:creationId xmlns:p14="http://schemas.microsoft.com/office/powerpoint/2010/main" val="109473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8648-C9CE-B944-9807-9A3F0BB5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79270"/>
          </a:xfrm>
        </p:spPr>
        <p:txBody>
          <a:bodyPr/>
          <a:lstStyle/>
          <a:p>
            <a:r>
              <a:rPr lang="en-KE" dirty="0"/>
              <a:t>Education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8A3E0-B9DD-334A-8CFC-2D5F456E9C5B}"/>
              </a:ext>
            </a:extLst>
          </p:cNvPr>
          <p:cNvSpPr txBox="1"/>
          <p:nvPr/>
        </p:nvSpPr>
        <p:spPr>
          <a:xfrm>
            <a:off x="1448110" y="4416925"/>
            <a:ext cx="2590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KE" i="1" dirty="0"/>
              <a:t>BSc. Medical Laboratory Science and Technology, </a:t>
            </a:r>
          </a:p>
          <a:p>
            <a:pPr>
              <a:spcAft>
                <a:spcPts val="600"/>
              </a:spcAft>
            </a:pPr>
            <a:r>
              <a:rPr lang="en-KE" dirty="0"/>
              <a:t>University of Nairobi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66EB8-1D92-6547-B24A-30211A6769BC}"/>
              </a:ext>
            </a:extLst>
          </p:cNvPr>
          <p:cNvSpPr txBox="1"/>
          <p:nvPr/>
        </p:nvSpPr>
        <p:spPr>
          <a:xfrm>
            <a:off x="4408523" y="1857549"/>
            <a:ext cx="25900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KE" i="1" dirty="0"/>
              <a:t>PgD. Health Research Methods, </a:t>
            </a:r>
          </a:p>
          <a:p>
            <a:pPr>
              <a:spcAft>
                <a:spcPts val="600"/>
              </a:spcAft>
            </a:pPr>
            <a:r>
              <a:rPr lang="en-KE" dirty="0"/>
              <a:t>Pwani University/KWTRP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2F052-FBF8-B44A-AF52-314540DC0A93}"/>
              </a:ext>
            </a:extLst>
          </p:cNvPr>
          <p:cNvSpPr txBox="1"/>
          <p:nvPr/>
        </p:nvSpPr>
        <p:spPr>
          <a:xfrm>
            <a:off x="7744425" y="4490330"/>
            <a:ext cx="259003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KE" i="1" dirty="0"/>
              <a:t>MSc. Bioinformatics, </a:t>
            </a:r>
          </a:p>
          <a:p>
            <a:pPr>
              <a:spcAft>
                <a:spcPts val="600"/>
              </a:spcAft>
            </a:pPr>
            <a:r>
              <a:rPr lang="en-KE" dirty="0"/>
              <a:t>Pwani University/KWTRP</a:t>
            </a:r>
          </a:p>
        </p:txBody>
      </p:sp>
      <p:pic>
        <p:nvPicPr>
          <p:cNvPr id="2050" name="Picture 2" descr="Initiative to Develop African Research Leaders, IDeAL">
            <a:extLst>
              <a:ext uri="{FF2B5EF4-FFF2-40B4-BE49-F238E27FC236}">
                <a16:creationId xmlns:a16="http://schemas.microsoft.com/office/drawing/2014/main" id="{CAA5462A-CC72-B94F-AE29-B54E0EE2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406" y="5732360"/>
            <a:ext cx="1552074" cy="76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 - EANBiT">
            <a:extLst>
              <a:ext uri="{FF2B5EF4-FFF2-40B4-BE49-F238E27FC236}">
                <a16:creationId xmlns:a16="http://schemas.microsoft.com/office/drawing/2014/main" id="{38ACFB62-6263-6D4E-8B1A-2F598BFE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368" y="5691092"/>
            <a:ext cx="1636295" cy="8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2C748B-68E9-2240-8320-A6D0C0845737}"/>
              </a:ext>
            </a:extLst>
          </p:cNvPr>
          <p:cNvGrpSpPr/>
          <p:nvPr/>
        </p:nvGrpSpPr>
        <p:grpSpPr>
          <a:xfrm>
            <a:off x="1335505" y="2872693"/>
            <a:ext cx="9348537" cy="1527354"/>
            <a:chOff x="1648326" y="3246169"/>
            <a:chExt cx="9023685" cy="11447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65F225-41DD-BF41-9C9D-AFFDD3EE381B}"/>
                </a:ext>
              </a:extLst>
            </p:cNvPr>
            <p:cNvGrpSpPr/>
            <p:nvPr/>
          </p:nvGrpSpPr>
          <p:grpSpPr>
            <a:xfrm>
              <a:off x="1648326" y="3633537"/>
              <a:ext cx="9023685" cy="417193"/>
              <a:chOff x="1648326" y="3633537"/>
              <a:chExt cx="9023685" cy="417193"/>
            </a:xfrm>
          </p:grpSpPr>
          <p:sp>
            <p:nvSpPr>
              <p:cNvPr id="4" name="Chevron 3">
                <a:extLst>
                  <a:ext uri="{FF2B5EF4-FFF2-40B4-BE49-F238E27FC236}">
                    <a16:creationId xmlns:a16="http://schemas.microsoft.com/office/drawing/2014/main" id="{DCC97939-EC15-A24A-8D26-78DD9E820E1A}"/>
                  </a:ext>
                </a:extLst>
              </p:cNvPr>
              <p:cNvSpPr/>
              <p:nvPr/>
            </p:nvSpPr>
            <p:spPr>
              <a:xfrm>
                <a:off x="1648326" y="3633537"/>
                <a:ext cx="9023685" cy="360947"/>
              </a:xfrm>
              <a:prstGeom prst="chevron">
                <a:avLst/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EC2549-5EA4-AC45-BE9A-67B0C306A032}"/>
                  </a:ext>
                </a:extLst>
              </p:cNvPr>
              <p:cNvSpPr txBox="1"/>
              <p:nvPr/>
            </p:nvSpPr>
            <p:spPr>
              <a:xfrm>
                <a:off x="2380111" y="3663103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KE" i="1" dirty="0"/>
                  <a:t>D</a:t>
                </a:r>
                <a:r>
                  <a:rPr lang="en-GB" i="1" dirty="0"/>
                  <a:t>e</a:t>
                </a:r>
                <a:r>
                  <a:rPr lang="en-KE" i="1" dirty="0"/>
                  <a:t>c 2016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B88256-4332-6A4F-ABF0-8A2608AAAB54}"/>
                  </a:ext>
                </a:extLst>
              </p:cNvPr>
              <p:cNvSpPr txBox="1"/>
              <p:nvPr/>
            </p:nvSpPr>
            <p:spPr>
              <a:xfrm>
                <a:off x="5222088" y="3663102"/>
                <a:ext cx="10759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Aug 2018</a:t>
                </a:r>
                <a:endParaRPr lang="en-KE" i="1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A146A6-08B8-1547-9080-B60AACCB0482}"/>
                  </a:ext>
                </a:extLst>
              </p:cNvPr>
              <p:cNvSpPr txBox="1"/>
              <p:nvPr/>
            </p:nvSpPr>
            <p:spPr>
              <a:xfrm>
                <a:off x="8338094" y="3681398"/>
                <a:ext cx="1055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KE" i="1" dirty="0"/>
                  <a:t>D</a:t>
                </a:r>
                <a:r>
                  <a:rPr lang="en-GB" i="1" dirty="0"/>
                  <a:t>e</a:t>
                </a:r>
                <a:r>
                  <a:rPr lang="en-KE" i="1" dirty="0"/>
                  <a:t>c 2020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076F10-7F4E-A94C-96C4-D71782267123}"/>
                </a:ext>
              </a:extLst>
            </p:cNvPr>
            <p:cNvCxnSpPr>
              <a:cxnSpLocks/>
            </p:cNvCxnSpPr>
            <p:nvPr/>
          </p:nvCxnSpPr>
          <p:spPr>
            <a:xfrm>
              <a:off x="2907659" y="3996364"/>
              <a:ext cx="1" cy="38736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77E0557-3994-5847-985B-A527F1E30431}"/>
                </a:ext>
              </a:extLst>
            </p:cNvPr>
            <p:cNvCxnSpPr>
              <a:cxnSpLocks/>
            </p:cNvCxnSpPr>
            <p:nvPr/>
          </p:nvCxnSpPr>
          <p:spPr>
            <a:xfrm>
              <a:off x="5760056" y="3246169"/>
              <a:ext cx="0" cy="3873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2E5E470-8C07-8848-8BD5-2711FC80707F}"/>
                </a:ext>
              </a:extLst>
            </p:cNvPr>
            <p:cNvCxnSpPr>
              <a:cxnSpLocks/>
            </p:cNvCxnSpPr>
            <p:nvPr/>
          </p:nvCxnSpPr>
          <p:spPr>
            <a:xfrm>
              <a:off x="8865642" y="4003502"/>
              <a:ext cx="0" cy="3873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Graphic 20" descr="Graduation cap">
            <a:extLst>
              <a:ext uri="{FF2B5EF4-FFF2-40B4-BE49-F238E27FC236}">
                <a16:creationId xmlns:a16="http://schemas.microsoft.com/office/drawing/2014/main" id="{EC956BB4-09EA-1547-A8B5-D534EEBF6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5662" y="4502227"/>
            <a:ext cx="914400" cy="914400"/>
          </a:xfrm>
          <a:prstGeom prst="rect">
            <a:avLst/>
          </a:prstGeom>
        </p:spPr>
      </p:pic>
      <p:pic>
        <p:nvPicPr>
          <p:cNvPr id="26" name="Graphic 25" descr="Graduation cap">
            <a:extLst>
              <a:ext uri="{FF2B5EF4-FFF2-40B4-BE49-F238E27FC236}">
                <a16:creationId xmlns:a16="http://schemas.microsoft.com/office/drawing/2014/main" id="{44C53E8F-C3B8-004B-838E-5E40D739E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4216" y="4299205"/>
            <a:ext cx="914400" cy="914400"/>
          </a:xfrm>
          <a:prstGeom prst="rect">
            <a:avLst/>
          </a:prstGeom>
        </p:spPr>
      </p:pic>
      <p:pic>
        <p:nvPicPr>
          <p:cNvPr id="27" name="Graphic 26" descr="Graduation cap">
            <a:extLst>
              <a:ext uri="{FF2B5EF4-FFF2-40B4-BE49-F238E27FC236}">
                <a16:creationId xmlns:a16="http://schemas.microsoft.com/office/drawing/2014/main" id="{6D8EFDDF-EB0F-B547-985F-4454866C4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0025" y="18550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7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D50D-1305-7A42-BDF7-E7BC724C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My first work experience</a:t>
            </a:r>
          </a:p>
        </p:txBody>
      </p:sp>
      <p:pic>
        <p:nvPicPr>
          <p:cNvPr id="5" name="Content Placeholder 4" descr="Flask">
            <a:extLst>
              <a:ext uri="{FF2B5EF4-FFF2-40B4-BE49-F238E27FC236}">
                <a16:creationId xmlns:a16="http://schemas.microsoft.com/office/drawing/2014/main" id="{7E991533-2F32-9D4F-911D-CEE258971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562" y="2971800"/>
            <a:ext cx="914400" cy="914400"/>
          </a:xfrm>
        </p:spPr>
      </p:pic>
      <p:pic>
        <p:nvPicPr>
          <p:cNvPr id="7" name="Graphic 6" descr="Microscope">
            <a:extLst>
              <a:ext uri="{FF2B5EF4-FFF2-40B4-BE49-F238E27FC236}">
                <a16:creationId xmlns:a16="http://schemas.microsoft.com/office/drawing/2014/main" id="{8C50DF2A-B5EC-5D49-95BA-669A7077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4300" y="2032406"/>
            <a:ext cx="1726426" cy="1726426"/>
          </a:xfrm>
          <a:prstGeom prst="rect">
            <a:avLst/>
          </a:prstGeom>
        </p:spPr>
      </p:pic>
      <p:pic>
        <p:nvPicPr>
          <p:cNvPr id="11" name="Graphic 10" descr="Needle">
            <a:extLst>
              <a:ext uri="{FF2B5EF4-FFF2-40B4-BE49-F238E27FC236}">
                <a16:creationId xmlns:a16="http://schemas.microsoft.com/office/drawing/2014/main" id="{35308918-B55D-BF4A-9122-6D1BEF553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1336" y="2628900"/>
            <a:ext cx="459601" cy="459601"/>
          </a:xfrm>
          <a:prstGeom prst="rect">
            <a:avLst/>
          </a:prstGeom>
        </p:spPr>
      </p:pic>
      <p:pic>
        <p:nvPicPr>
          <p:cNvPr id="15" name="Graphic 14" descr="Surprised face with no fill">
            <a:extLst>
              <a:ext uri="{FF2B5EF4-FFF2-40B4-BE49-F238E27FC236}">
                <a16:creationId xmlns:a16="http://schemas.microsoft.com/office/drawing/2014/main" id="{2B8AFB1C-3652-1B44-A553-57BC8DDE6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2448" y="4825594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5C2E83-C9B8-DF43-AA9C-524433629E81}"/>
              </a:ext>
            </a:extLst>
          </p:cNvPr>
          <p:cNvSpPr txBox="1"/>
          <p:nvPr/>
        </p:nvSpPr>
        <p:spPr>
          <a:xfrm>
            <a:off x="4683769" y="4598212"/>
            <a:ext cx="3888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2400" i="1" dirty="0"/>
              <a:t>I wanted to do more, yearned for a challenge…</a:t>
            </a:r>
          </a:p>
        </p:txBody>
      </p:sp>
      <p:pic>
        <p:nvPicPr>
          <p:cNvPr id="32" name="Graphic 31" descr="Eye">
            <a:extLst>
              <a:ext uri="{FF2B5EF4-FFF2-40B4-BE49-F238E27FC236}">
                <a16:creationId xmlns:a16="http://schemas.microsoft.com/office/drawing/2014/main" id="{9AE74046-B28B-274D-A762-1EDE9E5D24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9178" y="1688538"/>
            <a:ext cx="461353" cy="4613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3D4064F-D2A7-4F4C-B5D2-6E82B581A859}"/>
              </a:ext>
            </a:extLst>
          </p:cNvPr>
          <p:cNvSpPr txBox="1"/>
          <p:nvPr/>
        </p:nvSpPr>
        <p:spPr>
          <a:xfrm>
            <a:off x="1212648" y="6044968"/>
            <a:ext cx="2608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2400" i="1" dirty="0"/>
              <a:t>Clinical </a:t>
            </a:r>
            <a:r>
              <a:rPr lang="en-GB" sz="2400" i="1" dirty="0"/>
              <a:t>Laboratory</a:t>
            </a:r>
            <a:endParaRPr lang="en-KE" sz="2400" i="1" dirty="0"/>
          </a:p>
        </p:txBody>
      </p:sp>
    </p:spTree>
    <p:extLst>
      <p:ext uri="{BB962C8B-B14F-4D97-AF65-F5344CB8AC3E}">
        <p14:creationId xmlns:p14="http://schemas.microsoft.com/office/powerpoint/2010/main" val="1336224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D50D-1305-7A42-BDF7-E7BC724C0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An opportunity</a:t>
            </a:r>
          </a:p>
        </p:txBody>
      </p:sp>
      <p:pic>
        <p:nvPicPr>
          <p:cNvPr id="5" name="Content Placeholder 4" descr="Flask">
            <a:extLst>
              <a:ext uri="{FF2B5EF4-FFF2-40B4-BE49-F238E27FC236}">
                <a16:creationId xmlns:a16="http://schemas.microsoft.com/office/drawing/2014/main" id="{7E991533-2F32-9D4F-911D-CEE258971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673" y="3085766"/>
            <a:ext cx="673065" cy="673065"/>
          </a:xfrm>
        </p:spPr>
      </p:pic>
      <p:pic>
        <p:nvPicPr>
          <p:cNvPr id="7" name="Graphic 6" descr="Microscope">
            <a:extLst>
              <a:ext uri="{FF2B5EF4-FFF2-40B4-BE49-F238E27FC236}">
                <a16:creationId xmlns:a16="http://schemas.microsoft.com/office/drawing/2014/main" id="{8C50DF2A-B5EC-5D49-95BA-669A70776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4300" y="2032406"/>
            <a:ext cx="1726426" cy="1726426"/>
          </a:xfrm>
          <a:prstGeom prst="rect">
            <a:avLst/>
          </a:prstGeom>
        </p:spPr>
      </p:pic>
      <p:pic>
        <p:nvPicPr>
          <p:cNvPr id="11" name="Graphic 10" descr="Needle">
            <a:extLst>
              <a:ext uri="{FF2B5EF4-FFF2-40B4-BE49-F238E27FC236}">
                <a16:creationId xmlns:a16="http://schemas.microsoft.com/office/drawing/2014/main" id="{35308918-B55D-BF4A-9122-6D1BEF553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388980">
            <a:off x="1075365" y="2881980"/>
            <a:ext cx="336538" cy="336538"/>
          </a:xfrm>
          <a:prstGeom prst="rect">
            <a:avLst/>
          </a:prstGeom>
        </p:spPr>
      </p:pic>
      <p:pic>
        <p:nvPicPr>
          <p:cNvPr id="15" name="Graphic 14" descr="Surprised face with no fill">
            <a:extLst>
              <a:ext uri="{FF2B5EF4-FFF2-40B4-BE49-F238E27FC236}">
                <a16:creationId xmlns:a16="http://schemas.microsoft.com/office/drawing/2014/main" id="{2B8AFB1C-3652-1B44-A553-57BC8DDE6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2448" y="4825594"/>
            <a:ext cx="914400" cy="914400"/>
          </a:xfrm>
          <a:prstGeom prst="rect">
            <a:avLst/>
          </a:prstGeom>
        </p:spPr>
      </p:pic>
      <p:pic>
        <p:nvPicPr>
          <p:cNvPr id="17" name="Graphic 16" descr="Sunglasses face with no fill">
            <a:extLst>
              <a:ext uri="{FF2B5EF4-FFF2-40B4-BE49-F238E27FC236}">
                <a16:creationId xmlns:a16="http://schemas.microsoft.com/office/drawing/2014/main" id="{C47E5F39-FC41-6844-A7BC-E6AD4ADB0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82037" y="4825594"/>
            <a:ext cx="914400" cy="914400"/>
          </a:xfrm>
          <a:prstGeom prst="rect">
            <a:avLst/>
          </a:prstGeom>
        </p:spPr>
      </p:pic>
      <p:pic>
        <p:nvPicPr>
          <p:cNvPr id="19" name="Graphic 18" descr="DNA">
            <a:extLst>
              <a:ext uri="{FF2B5EF4-FFF2-40B4-BE49-F238E27FC236}">
                <a16:creationId xmlns:a16="http://schemas.microsoft.com/office/drawing/2014/main" id="{63FF196F-3F11-6947-9811-1432EB5527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8639675">
            <a:off x="7311284" y="3327873"/>
            <a:ext cx="684845" cy="480941"/>
          </a:xfrm>
          <a:prstGeom prst="rect">
            <a:avLst/>
          </a:prstGeom>
        </p:spPr>
      </p:pic>
      <p:pic>
        <p:nvPicPr>
          <p:cNvPr id="21" name="Graphic 20" descr="Research">
            <a:extLst>
              <a:ext uri="{FF2B5EF4-FFF2-40B4-BE49-F238E27FC236}">
                <a16:creationId xmlns:a16="http://schemas.microsoft.com/office/drawing/2014/main" id="{7FCA4724-5B9D-184F-BF49-BAD5C35CCA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71811" y="1869891"/>
            <a:ext cx="1620451" cy="16204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5C2E83-C9B8-DF43-AA9C-524433629E81}"/>
              </a:ext>
            </a:extLst>
          </p:cNvPr>
          <p:cNvSpPr txBox="1"/>
          <p:nvPr/>
        </p:nvSpPr>
        <p:spPr>
          <a:xfrm>
            <a:off x="4233639" y="4363929"/>
            <a:ext cx="2821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sz="2400" i="1" dirty="0"/>
              <a:t>An opportunity arose</a:t>
            </a:r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C70FDD40-12FA-0143-A71B-A75628179CE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80145" y="3683832"/>
            <a:ext cx="914400" cy="914400"/>
          </a:xfrm>
          <a:prstGeom prst="rect">
            <a:avLst/>
          </a:prstGeom>
        </p:spPr>
      </p:pic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B37511F5-F5C9-A843-8724-920236BB4B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62993" y="3683832"/>
            <a:ext cx="839400" cy="839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F378E-E403-8C4B-924C-147067E600A1}"/>
              </a:ext>
            </a:extLst>
          </p:cNvPr>
          <p:cNvCxnSpPr>
            <a:cxnSpLocks/>
          </p:cNvCxnSpPr>
          <p:nvPr/>
        </p:nvCxnSpPr>
        <p:spPr>
          <a:xfrm flipH="1">
            <a:off x="7543801" y="2403291"/>
            <a:ext cx="515438" cy="8685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4BCF9DC-BF84-724F-A5D4-3D8542A2A402}"/>
              </a:ext>
            </a:extLst>
          </p:cNvPr>
          <p:cNvCxnSpPr>
            <a:cxnSpLocks/>
          </p:cNvCxnSpPr>
          <p:nvPr/>
        </p:nvCxnSpPr>
        <p:spPr>
          <a:xfrm flipH="1">
            <a:off x="7892598" y="2980048"/>
            <a:ext cx="748998" cy="7037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2" name="Graphic 31" descr="Eye">
            <a:extLst>
              <a:ext uri="{FF2B5EF4-FFF2-40B4-BE49-F238E27FC236}">
                <a16:creationId xmlns:a16="http://schemas.microsoft.com/office/drawing/2014/main" id="{9AE74046-B28B-274D-A762-1EDE9E5D2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169178" y="1688538"/>
            <a:ext cx="461353" cy="461353"/>
          </a:xfrm>
          <a:prstGeom prst="rect">
            <a:avLst/>
          </a:prstGeom>
        </p:spPr>
      </p:pic>
      <p:pic>
        <p:nvPicPr>
          <p:cNvPr id="33" name="Graphic 32" descr="Eye">
            <a:extLst>
              <a:ext uri="{FF2B5EF4-FFF2-40B4-BE49-F238E27FC236}">
                <a16:creationId xmlns:a16="http://schemas.microsoft.com/office/drawing/2014/main" id="{93D31DFC-7782-9E4E-A456-2EEBE5CEF3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08560" y="1688537"/>
            <a:ext cx="461353" cy="4613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5E75458-1502-4745-84C6-7E56C6DDACA5}"/>
              </a:ext>
            </a:extLst>
          </p:cNvPr>
          <p:cNvSpPr txBox="1"/>
          <p:nvPr/>
        </p:nvSpPr>
        <p:spPr>
          <a:xfrm>
            <a:off x="8474960" y="6044968"/>
            <a:ext cx="1312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sz="2400" i="1" dirty="0"/>
              <a:t>Research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D4064F-D2A7-4F4C-B5D2-6E82B581A859}"/>
              </a:ext>
            </a:extLst>
          </p:cNvPr>
          <p:cNvSpPr txBox="1"/>
          <p:nvPr/>
        </p:nvSpPr>
        <p:spPr>
          <a:xfrm>
            <a:off x="1212648" y="6044968"/>
            <a:ext cx="1763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2400" i="1" dirty="0"/>
              <a:t>Clinical work</a:t>
            </a:r>
          </a:p>
        </p:txBody>
      </p:sp>
    </p:spTree>
    <p:extLst>
      <p:ext uri="{BB962C8B-B14F-4D97-AF65-F5344CB8AC3E}">
        <p14:creationId xmlns:p14="http://schemas.microsoft.com/office/powerpoint/2010/main" val="272429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47E4-7861-3541-9E23-D8770946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Transition to research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9D72F-1BC0-7F48-B1F4-EBD1E0E18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838" y="1825625"/>
            <a:ext cx="4652962" cy="3875088"/>
          </a:xfrm>
        </p:spPr>
        <p:txBody>
          <a:bodyPr/>
          <a:lstStyle/>
          <a:p>
            <a:r>
              <a:rPr lang="en-KE" dirty="0"/>
              <a:t>PgD interview in Kilifi</a:t>
            </a:r>
          </a:p>
          <a:p>
            <a:r>
              <a:rPr lang="en-KE" dirty="0"/>
              <a:t>What is R?</a:t>
            </a:r>
          </a:p>
        </p:txBody>
      </p:sp>
      <p:pic>
        <p:nvPicPr>
          <p:cNvPr id="3076" name="Picture 4" descr="KEMRI-Wellcome Trust (@KEMRI_Wellcome) | Twitter">
            <a:extLst>
              <a:ext uri="{FF2B5EF4-FFF2-40B4-BE49-F238E27FC236}">
                <a16:creationId xmlns:a16="http://schemas.microsoft.com/office/drawing/2014/main" id="{F4F905C6-2815-DD4B-9EA4-1ED45C473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21"/>
          <a:stretch/>
        </p:blipFill>
        <p:spPr bwMode="auto">
          <a:xfrm>
            <a:off x="838199" y="1825624"/>
            <a:ext cx="5491163" cy="454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20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10216-444D-354B-B128-B58FD341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The experience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219237-7632-5E4C-BB02-0D6D7FB89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183"/>
          <a:stretch/>
        </p:blipFill>
        <p:spPr>
          <a:xfrm>
            <a:off x="5933911" y="1690688"/>
            <a:ext cx="5106755" cy="44815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82139C-DD04-8E44-9F1A-74B202FDA419}"/>
              </a:ext>
            </a:extLst>
          </p:cNvPr>
          <p:cNvSpPr txBox="1"/>
          <p:nvPr/>
        </p:nvSpPr>
        <p:spPr>
          <a:xfrm>
            <a:off x="838200" y="1690688"/>
            <a:ext cx="5106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E" sz="2400" dirty="0"/>
              <a:t>Molecular techniques to understand respiratory viruses</a:t>
            </a:r>
          </a:p>
        </p:txBody>
      </p:sp>
    </p:spTree>
    <p:extLst>
      <p:ext uri="{BB962C8B-B14F-4D97-AF65-F5344CB8AC3E}">
        <p14:creationId xmlns:p14="http://schemas.microsoft.com/office/powerpoint/2010/main" val="203758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55A1-5AF8-0F45-9C88-E3CEDB0C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Then came the data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EA623-94E6-BB4E-87E2-B399E3DC2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05513" cy="4667251"/>
          </a:xfrm>
        </p:spPr>
        <p:txBody>
          <a:bodyPr/>
          <a:lstStyle/>
          <a:p>
            <a:r>
              <a:rPr lang="en-KE" dirty="0"/>
              <a:t>Data</a:t>
            </a:r>
          </a:p>
          <a:p>
            <a:pPr lvl="1"/>
            <a:r>
              <a:rPr lang="en-KE" dirty="0"/>
              <a:t>DNA sequence data</a:t>
            </a:r>
          </a:p>
          <a:p>
            <a:pPr lvl="1"/>
            <a:r>
              <a:rPr lang="en-KE" dirty="0"/>
              <a:t>Demographics</a:t>
            </a:r>
          </a:p>
          <a:p>
            <a:pPr lvl="1"/>
            <a:r>
              <a:rPr lang="en-KE" dirty="0"/>
              <a:t>Metadata</a:t>
            </a:r>
          </a:p>
          <a:p>
            <a:r>
              <a:rPr lang="en-KE" dirty="0"/>
              <a:t>? Data summary and visualizations</a:t>
            </a:r>
          </a:p>
          <a:p>
            <a:r>
              <a:rPr lang="en-KE" dirty="0"/>
              <a:t>Exposure to data analysis</a:t>
            </a:r>
          </a:p>
          <a:p>
            <a:pPr lvl="1"/>
            <a:r>
              <a:rPr lang="en-KE" dirty="0"/>
              <a:t>R, and other tools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E714A-3398-D843-8F7C-19AE2D1D6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91" b="14584"/>
          <a:stretch/>
        </p:blipFill>
        <p:spPr>
          <a:xfrm>
            <a:off x="8143876" y="2874962"/>
            <a:ext cx="2995611" cy="3020574"/>
          </a:xfrm>
          <a:prstGeom prst="rect">
            <a:avLst/>
          </a:prstGeom>
        </p:spPr>
      </p:pic>
      <p:pic>
        <p:nvPicPr>
          <p:cNvPr id="9218" name="Picture 2" descr="RStudio - RStudio">
            <a:extLst>
              <a:ext uri="{FF2B5EF4-FFF2-40B4-BE49-F238E27FC236}">
                <a16:creationId xmlns:a16="http://schemas.microsoft.com/office/drawing/2014/main" id="{CFCAF3B0-8518-3043-BC82-3E0E9C9E5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553" y="1183480"/>
            <a:ext cx="3026409" cy="106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0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48EC8-7880-A749-9666-B2C08C95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Visualisations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17F11-0C51-994A-BB06-75A456DE5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434013" cy="4486275"/>
          </a:xfrm>
        </p:spPr>
        <p:txBody>
          <a:bodyPr/>
          <a:lstStyle/>
          <a:p>
            <a:r>
              <a:rPr lang="en-KE" dirty="0"/>
              <a:t>My route into R programming</a:t>
            </a:r>
          </a:p>
          <a:p>
            <a:pPr lvl="1"/>
            <a:r>
              <a:rPr lang="en-GB" dirty="0" err="1"/>
              <a:t>ggplot</a:t>
            </a:r>
            <a:endParaRPr lang="en-GB" dirty="0"/>
          </a:p>
          <a:p>
            <a:endParaRPr lang="en-KE" dirty="0"/>
          </a:p>
          <a:p>
            <a:endParaRPr lang="en-KE" dirty="0"/>
          </a:p>
          <a:p>
            <a:endParaRPr lang="en-KE" dirty="0"/>
          </a:p>
        </p:txBody>
      </p:sp>
      <p:pic>
        <p:nvPicPr>
          <p:cNvPr id="4098" name="Picture 2" descr="The temporal occurrence and infection patterns of HRV. A, The temporal occurrence of all HRV genotypes across the 1-year study period. B, Individual infection patterns across the 1-year period. The individuals are ordered by date of first HRV infection. C, Number of days to a subsequent HRV case for individuals who were re-infected during the study period. All individual first infections are dated day 0. The individuals are ordered by number of HRV-positive samples, with the individual with the most positive samples appearing at the bottom. Abbreviation: HRV, human rhinovirus.">
            <a:extLst>
              <a:ext uri="{FF2B5EF4-FFF2-40B4-BE49-F238E27FC236}">
                <a16:creationId xmlns:a16="http://schemas.microsoft.com/office/drawing/2014/main" id="{F9345CBF-AF15-5646-8AD2-D2DD3978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21" y="528518"/>
            <a:ext cx="5434013" cy="564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F76C7-5FAF-0A42-9E3B-7498306818D9}"/>
              </a:ext>
            </a:extLst>
          </p:cNvPr>
          <p:cNvSpPr txBox="1"/>
          <p:nvPr/>
        </p:nvSpPr>
        <p:spPr>
          <a:xfrm>
            <a:off x="9998946" y="6307414"/>
            <a:ext cx="176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i="1" dirty="0"/>
              <a:t>Luka et. al., 2020</a:t>
            </a:r>
          </a:p>
        </p:txBody>
      </p:sp>
    </p:spTree>
    <p:extLst>
      <p:ext uri="{BB962C8B-B14F-4D97-AF65-F5344CB8AC3E}">
        <p14:creationId xmlns:p14="http://schemas.microsoft.com/office/powerpoint/2010/main" val="1158647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</TotalTime>
  <Words>461</Words>
  <Application>Microsoft Macintosh PowerPoint</Application>
  <PresentationFormat>Widescreen</PresentationFormat>
  <Paragraphs>106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From the bio lab to the data lab My journey to R coding</vt:lpstr>
      <vt:lpstr>PowerPoint Presentation</vt:lpstr>
      <vt:lpstr>Education</vt:lpstr>
      <vt:lpstr>My first work experience</vt:lpstr>
      <vt:lpstr>An opportunity</vt:lpstr>
      <vt:lpstr>Transition to research</vt:lpstr>
      <vt:lpstr>The experience</vt:lpstr>
      <vt:lpstr>Then came the data …</vt:lpstr>
      <vt:lpstr>Visualisations</vt:lpstr>
      <vt:lpstr>Visualisations</vt:lpstr>
      <vt:lpstr>Education</vt:lpstr>
      <vt:lpstr>Education</vt:lpstr>
      <vt:lpstr>Education</vt:lpstr>
      <vt:lpstr>PowerPoint Presentation</vt:lpstr>
      <vt:lpstr>Why R?</vt:lpstr>
      <vt:lpstr>What did it take?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Martha Luka</dc:creator>
  <cp:lastModifiedBy>Martha Luka</cp:lastModifiedBy>
  <cp:revision>41</cp:revision>
  <dcterms:created xsi:type="dcterms:W3CDTF">2021-10-29T20:24:20Z</dcterms:created>
  <dcterms:modified xsi:type="dcterms:W3CDTF">2021-11-13T14:33:56Z</dcterms:modified>
</cp:coreProperties>
</file>